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4" d="100"/>
          <a:sy n="114" d="100"/>
        </p:scale>
        <p:origin x="47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0.png>
</file>

<file path=ppt/media/image11.png>
</file>

<file path=ppt/media/image12.png>
</file>

<file path=ppt/media/image13.png>
</file>

<file path=ppt/media/image5.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D69186D-9B61-48D7-B58C-B46C02982B60}"/>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1925A785-7F2C-4B1F-A058-F293E1251C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id="{5F4BD397-D6DC-423B-9A77-E8E5D4120507}"/>
              </a:ext>
            </a:extLst>
          </p:cNvPr>
          <p:cNvSpPr>
            <a:spLocks noGrp="1"/>
          </p:cNvSpPr>
          <p:nvPr>
            <p:ph type="dt" sz="half" idx="10"/>
          </p:nvPr>
        </p:nvSpPr>
        <p:spPr/>
        <p:txBody>
          <a:bodyPr/>
          <a:lstStyle/>
          <a:p>
            <a:fld id="{28A60B7C-35DE-48CA-9928-E052D49BE5A4}" type="datetimeFigureOut">
              <a:rPr lang="de-DE" smtClean="0"/>
              <a:t>06.04.2022</a:t>
            </a:fld>
            <a:endParaRPr lang="de-DE"/>
          </a:p>
        </p:txBody>
      </p:sp>
      <p:sp>
        <p:nvSpPr>
          <p:cNvPr id="5" name="Fußzeilenplatzhalter 4">
            <a:extLst>
              <a:ext uri="{FF2B5EF4-FFF2-40B4-BE49-F238E27FC236}">
                <a16:creationId xmlns:a16="http://schemas.microsoft.com/office/drawing/2014/main" id="{8E4D2663-445D-49EE-A31E-C9951FB3DB1A}"/>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62877E1A-EE79-457B-8C3D-62277F0EC2B7}"/>
              </a:ext>
            </a:extLst>
          </p:cNvPr>
          <p:cNvSpPr>
            <a:spLocks noGrp="1"/>
          </p:cNvSpPr>
          <p:nvPr>
            <p:ph type="sldNum" sz="quarter" idx="12"/>
          </p:nvPr>
        </p:nvSpPr>
        <p:spPr/>
        <p:txBody>
          <a:bodyPr/>
          <a:lstStyle/>
          <a:p>
            <a:fld id="{240E6BDA-D6E1-44CA-BF6C-7833F7FEFF0E}" type="slidenum">
              <a:rPr lang="de-DE" smtClean="0"/>
              <a:t>‹Nr.›</a:t>
            </a:fld>
            <a:endParaRPr lang="de-DE"/>
          </a:p>
        </p:txBody>
      </p:sp>
    </p:spTree>
    <p:extLst>
      <p:ext uri="{BB962C8B-B14F-4D97-AF65-F5344CB8AC3E}">
        <p14:creationId xmlns:p14="http://schemas.microsoft.com/office/powerpoint/2010/main" val="29555892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4A50D90-9313-4BAE-8ABA-E5AF52F6F6C5}"/>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660F14E9-8EA6-4376-B4DF-D559C64AA57D}"/>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38258A27-3664-4D26-8F0A-46064D3C1A4A}"/>
              </a:ext>
            </a:extLst>
          </p:cNvPr>
          <p:cNvSpPr>
            <a:spLocks noGrp="1"/>
          </p:cNvSpPr>
          <p:nvPr>
            <p:ph type="dt" sz="half" idx="10"/>
          </p:nvPr>
        </p:nvSpPr>
        <p:spPr/>
        <p:txBody>
          <a:bodyPr/>
          <a:lstStyle/>
          <a:p>
            <a:fld id="{28A60B7C-35DE-48CA-9928-E052D49BE5A4}" type="datetimeFigureOut">
              <a:rPr lang="de-DE" smtClean="0"/>
              <a:t>06.04.2022</a:t>
            </a:fld>
            <a:endParaRPr lang="de-DE"/>
          </a:p>
        </p:txBody>
      </p:sp>
      <p:sp>
        <p:nvSpPr>
          <p:cNvPr id="5" name="Fußzeilenplatzhalter 4">
            <a:extLst>
              <a:ext uri="{FF2B5EF4-FFF2-40B4-BE49-F238E27FC236}">
                <a16:creationId xmlns:a16="http://schemas.microsoft.com/office/drawing/2014/main" id="{CA2C6BFE-07BC-42B3-9F88-E64E6EC7B684}"/>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75822E72-3C01-4DAC-8995-181E80942FF4}"/>
              </a:ext>
            </a:extLst>
          </p:cNvPr>
          <p:cNvSpPr>
            <a:spLocks noGrp="1"/>
          </p:cNvSpPr>
          <p:nvPr>
            <p:ph type="sldNum" sz="quarter" idx="12"/>
          </p:nvPr>
        </p:nvSpPr>
        <p:spPr/>
        <p:txBody>
          <a:bodyPr/>
          <a:lstStyle/>
          <a:p>
            <a:fld id="{240E6BDA-D6E1-44CA-BF6C-7833F7FEFF0E}" type="slidenum">
              <a:rPr lang="de-DE" smtClean="0"/>
              <a:t>‹Nr.›</a:t>
            </a:fld>
            <a:endParaRPr lang="de-DE"/>
          </a:p>
        </p:txBody>
      </p:sp>
    </p:spTree>
    <p:extLst>
      <p:ext uri="{BB962C8B-B14F-4D97-AF65-F5344CB8AC3E}">
        <p14:creationId xmlns:p14="http://schemas.microsoft.com/office/powerpoint/2010/main" val="1782947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80A45D6F-4E5C-4D20-B479-B5D5A030A4E9}"/>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C86312C1-3959-48AD-AC3C-2B79A96FBCE3}"/>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062B444B-A533-4F93-B976-88D8FA5E9335}"/>
              </a:ext>
            </a:extLst>
          </p:cNvPr>
          <p:cNvSpPr>
            <a:spLocks noGrp="1"/>
          </p:cNvSpPr>
          <p:nvPr>
            <p:ph type="dt" sz="half" idx="10"/>
          </p:nvPr>
        </p:nvSpPr>
        <p:spPr/>
        <p:txBody>
          <a:bodyPr/>
          <a:lstStyle/>
          <a:p>
            <a:fld id="{28A60B7C-35DE-48CA-9928-E052D49BE5A4}" type="datetimeFigureOut">
              <a:rPr lang="de-DE" smtClean="0"/>
              <a:t>06.04.2022</a:t>
            </a:fld>
            <a:endParaRPr lang="de-DE"/>
          </a:p>
        </p:txBody>
      </p:sp>
      <p:sp>
        <p:nvSpPr>
          <p:cNvPr id="5" name="Fußzeilenplatzhalter 4">
            <a:extLst>
              <a:ext uri="{FF2B5EF4-FFF2-40B4-BE49-F238E27FC236}">
                <a16:creationId xmlns:a16="http://schemas.microsoft.com/office/drawing/2014/main" id="{EAD4DD26-A0E4-45E9-AC38-B8312117275F}"/>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EB006A05-7CC2-407F-BB91-07F6FBA1E626}"/>
              </a:ext>
            </a:extLst>
          </p:cNvPr>
          <p:cNvSpPr>
            <a:spLocks noGrp="1"/>
          </p:cNvSpPr>
          <p:nvPr>
            <p:ph type="sldNum" sz="quarter" idx="12"/>
          </p:nvPr>
        </p:nvSpPr>
        <p:spPr/>
        <p:txBody>
          <a:bodyPr/>
          <a:lstStyle/>
          <a:p>
            <a:fld id="{240E6BDA-D6E1-44CA-BF6C-7833F7FEFF0E}" type="slidenum">
              <a:rPr lang="de-DE" smtClean="0"/>
              <a:t>‹Nr.›</a:t>
            </a:fld>
            <a:endParaRPr lang="de-DE"/>
          </a:p>
        </p:txBody>
      </p:sp>
    </p:spTree>
    <p:extLst>
      <p:ext uri="{BB962C8B-B14F-4D97-AF65-F5344CB8AC3E}">
        <p14:creationId xmlns:p14="http://schemas.microsoft.com/office/powerpoint/2010/main" val="12941175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7DD8651-C2BC-4EB5-A28A-82E9729BE56D}"/>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EB8119D8-BC25-4430-89C5-D3E22B9BD3D9}"/>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256D3AB8-4360-457F-93A1-30707DB751DB}"/>
              </a:ext>
            </a:extLst>
          </p:cNvPr>
          <p:cNvSpPr>
            <a:spLocks noGrp="1"/>
          </p:cNvSpPr>
          <p:nvPr>
            <p:ph type="dt" sz="half" idx="10"/>
          </p:nvPr>
        </p:nvSpPr>
        <p:spPr/>
        <p:txBody>
          <a:bodyPr/>
          <a:lstStyle/>
          <a:p>
            <a:fld id="{28A60B7C-35DE-48CA-9928-E052D49BE5A4}" type="datetimeFigureOut">
              <a:rPr lang="de-DE" smtClean="0"/>
              <a:t>06.04.2022</a:t>
            </a:fld>
            <a:endParaRPr lang="de-DE"/>
          </a:p>
        </p:txBody>
      </p:sp>
      <p:sp>
        <p:nvSpPr>
          <p:cNvPr id="5" name="Fußzeilenplatzhalter 4">
            <a:extLst>
              <a:ext uri="{FF2B5EF4-FFF2-40B4-BE49-F238E27FC236}">
                <a16:creationId xmlns:a16="http://schemas.microsoft.com/office/drawing/2014/main" id="{19699289-0781-4334-822E-61F09258C8CE}"/>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5E43809B-10DA-48E4-9BEF-B972FA01C7BD}"/>
              </a:ext>
            </a:extLst>
          </p:cNvPr>
          <p:cNvSpPr>
            <a:spLocks noGrp="1"/>
          </p:cNvSpPr>
          <p:nvPr>
            <p:ph type="sldNum" sz="quarter" idx="12"/>
          </p:nvPr>
        </p:nvSpPr>
        <p:spPr/>
        <p:txBody>
          <a:bodyPr/>
          <a:lstStyle/>
          <a:p>
            <a:fld id="{240E6BDA-D6E1-44CA-BF6C-7833F7FEFF0E}" type="slidenum">
              <a:rPr lang="de-DE" smtClean="0"/>
              <a:t>‹Nr.›</a:t>
            </a:fld>
            <a:endParaRPr lang="de-DE"/>
          </a:p>
        </p:txBody>
      </p:sp>
    </p:spTree>
    <p:extLst>
      <p:ext uri="{BB962C8B-B14F-4D97-AF65-F5344CB8AC3E}">
        <p14:creationId xmlns:p14="http://schemas.microsoft.com/office/powerpoint/2010/main" val="37955570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34FC24D-8960-4427-BEA4-733A895100E8}"/>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id="{58858AAE-FD2D-44D2-845D-678783A08D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3BC037DB-99EB-48C3-A3CA-C800D9DE7B24}"/>
              </a:ext>
            </a:extLst>
          </p:cNvPr>
          <p:cNvSpPr>
            <a:spLocks noGrp="1"/>
          </p:cNvSpPr>
          <p:nvPr>
            <p:ph type="dt" sz="half" idx="10"/>
          </p:nvPr>
        </p:nvSpPr>
        <p:spPr/>
        <p:txBody>
          <a:bodyPr/>
          <a:lstStyle/>
          <a:p>
            <a:fld id="{28A60B7C-35DE-48CA-9928-E052D49BE5A4}" type="datetimeFigureOut">
              <a:rPr lang="de-DE" smtClean="0"/>
              <a:t>06.04.2022</a:t>
            </a:fld>
            <a:endParaRPr lang="de-DE"/>
          </a:p>
        </p:txBody>
      </p:sp>
      <p:sp>
        <p:nvSpPr>
          <p:cNvPr id="5" name="Fußzeilenplatzhalter 4">
            <a:extLst>
              <a:ext uri="{FF2B5EF4-FFF2-40B4-BE49-F238E27FC236}">
                <a16:creationId xmlns:a16="http://schemas.microsoft.com/office/drawing/2014/main" id="{DBAADD04-6257-4107-9581-541AB7B45E67}"/>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BE3D3BC7-92F8-4890-8B81-19EFDF22CB31}"/>
              </a:ext>
            </a:extLst>
          </p:cNvPr>
          <p:cNvSpPr>
            <a:spLocks noGrp="1"/>
          </p:cNvSpPr>
          <p:nvPr>
            <p:ph type="sldNum" sz="quarter" idx="12"/>
          </p:nvPr>
        </p:nvSpPr>
        <p:spPr/>
        <p:txBody>
          <a:bodyPr/>
          <a:lstStyle/>
          <a:p>
            <a:fld id="{240E6BDA-D6E1-44CA-BF6C-7833F7FEFF0E}" type="slidenum">
              <a:rPr lang="de-DE" smtClean="0"/>
              <a:t>‹Nr.›</a:t>
            </a:fld>
            <a:endParaRPr lang="de-DE"/>
          </a:p>
        </p:txBody>
      </p:sp>
    </p:spTree>
    <p:extLst>
      <p:ext uri="{BB962C8B-B14F-4D97-AF65-F5344CB8AC3E}">
        <p14:creationId xmlns:p14="http://schemas.microsoft.com/office/powerpoint/2010/main" val="18448434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7258C63-4250-47CD-B652-35E9B9702A2E}"/>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1D571C55-A8D5-4292-B109-098BF346F77A}"/>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1AB21CF2-D1AF-45A3-8B40-8C1BC8DB4ABA}"/>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3ACC2ED5-8F33-4B09-9E8C-3511AADED60B}"/>
              </a:ext>
            </a:extLst>
          </p:cNvPr>
          <p:cNvSpPr>
            <a:spLocks noGrp="1"/>
          </p:cNvSpPr>
          <p:nvPr>
            <p:ph type="dt" sz="half" idx="10"/>
          </p:nvPr>
        </p:nvSpPr>
        <p:spPr/>
        <p:txBody>
          <a:bodyPr/>
          <a:lstStyle/>
          <a:p>
            <a:fld id="{28A60B7C-35DE-48CA-9928-E052D49BE5A4}" type="datetimeFigureOut">
              <a:rPr lang="de-DE" smtClean="0"/>
              <a:t>06.04.2022</a:t>
            </a:fld>
            <a:endParaRPr lang="de-DE"/>
          </a:p>
        </p:txBody>
      </p:sp>
      <p:sp>
        <p:nvSpPr>
          <p:cNvPr id="6" name="Fußzeilenplatzhalter 5">
            <a:extLst>
              <a:ext uri="{FF2B5EF4-FFF2-40B4-BE49-F238E27FC236}">
                <a16:creationId xmlns:a16="http://schemas.microsoft.com/office/drawing/2014/main" id="{86864DEC-71FC-4FD6-AFB1-5C55FB552625}"/>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8B034E4E-1FA5-4EBF-B0D0-1B9971057AD6}"/>
              </a:ext>
            </a:extLst>
          </p:cNvPr>
          <p:cNvSpPr>
            <a:spLocks noGrp="1"/>
          </p:cNvSpPr>
          <p:nvPr>
            <p:ph type="sldNum" sz="quarter" idx="12"/>
          </p:nvPr>
        </p:nvSpPr>
        <p:spPr/>
        <p:txBody>
          <a:bodyPr/>
          <a:lstStyle/>
          <a:p>
            <a:fld id="{240E6BDA-D6E1-44CA-BF6C-7833F7FEFF0E}" type="slidenum">
              <a:rPr lang="de-DE" smtClean="0"/>
              <a:t>‹Nr.›</a:t>
            </a:fld>
            <a:endParaRPr lang="de-DE"/>
          </a:p>
        </p:txBody>
      </p:sp>
    </p:spTree>
    <p:extLst>
      <p:ext uri="{BB962C8B-B14F-4D97-AF65-F5344CB8AC3E}">
        <p14:creationId xmlns:p14="http://schemas.microsoft.com/office/powerpoint/2010/main" val="6320993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69BDA26-086E-461E-9D7D-001EE5E77B85}"/>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791D22E6-93F5-482E-BF29-E8F32362983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76DEF7A1-D244-40A1-88D6-87739C91C2AE}"/>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94556432-0A7F-4CF8-8AF3-0ECB3F3E9D6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31BB618E-2B47-49D2-B266-6E8003FA3DCD}"/>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514667C2-2BE9-434F-A77F-C7D4CD1E1B72}"/>
              </a:ext>
            </a:extLst>
          </p:cNvPr>
          <p:cNvSpPr>
            <a:spLocks noGrp="1"/>
          </p:cNvSpPr>
          <p:nvPr>
            <p:ph type="dt" sz="half" idx="10"/>
          </p:nvPr>
        </p:nvSpPr>
        <p:spPr/>
        <p:txBody>
          <a:bodyPr/>
          <a:lstStyle/>
          <a:p>
            <a:fld id="{28A60B7C-35DE-48CA-9928-E052D49BE5A4}" type="datetimeFigureOut">
              <a:rPr lang="de-DE" smtClean="0"/>
              <a:t>06.04.2022</a:t>
            </a:fld>
            <a:endParaRPr lang="de-DE"/>
          </a:p>
        </p:txBody>
      </p:sp>
      <p:sp>
        <p:nvSpPr>
          <p:cNvPr id="8" name="Fußzeilenplatzhalter 7">
            <a:extLst>
              <a:ext uri="{FF2B5EF4-FFF2-40B4-BE49-F238E27FC236}">
                <a16:creationId xmlns:a16="http://schemas.microsoft.com/office/drawing/2014/main" id="{EE43306E-B40D-4088-B408-4B934D0A78F0}"/>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a16="http://schemas.microsoft.com/office/drawing/2014/main" id="{00DA7C81-977F-4A04-B1DF-9DA40902C2DA}"/>
              </a:ext>
            </a:extLst>
          </p:cNvPr>
          <p:cNvSpPr>
            <a:spLocks noGrp="1"/>
          </p:cNvSpPr>
          <p:nvPr>
            <p:ph type="sldNum" sz="quarter" idx="12"/>
          </p:nvPr>
        </p:nvSpPr>
        <p:spPr/>
        <p:txBody>
          <a:bodyPr/>
          <a:lstStyle/>
          <a:p>
            <a:fld id="{240E6BDA-D6E1-44CA-BF6C-7833F7FEFF0E}" type="slidenum">
              <a:rPr lang="de-DE" smtClean="0"/>
              <a:t>‹Nr.›</a:t>
            </a:fld>
            <a:endParaRPr lang="de-DE"/>
          </a:p>
        </p:txBody>
      </p:sp>
    </p:spTree>
    <p:extLst>
      <p:ext uri="{BB962C8B-B14F-4D97-AF65-F5344CB8AC3E}">
        <p14:creationId xmlns:p14="http://schemas.microsoft.com/office/powerpoint/2010/main" val="1414321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4B7219B-E179-4DB9-8246-4D7FD501CE9C}"/>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B7B3C49E-12AA-4941-B654-CAE454EA9EE9}"/>
              </a:ext>
            </a:extLst>
          </p:cNvPr>
          <p:cNvSpPr>
            <a:spLocks noGrp="1"/>
          </p:cNvSpPr>
          <p:nvPr>
            <p:ph type="dt" sz="half" idx="10"/>
          </p:nvPr>
        </p:nvSpPr>
        <p:spPr/>
        <p:txBody>
          <a:bodyPr/>
          <a:lstStyle/>
          <a:p>
            <a:fld id="{28A60B7C-35DE-48CA-9928-E052D49BE5A4}" type="datetimeFigureOut">
              <a:rPr lang="de-DE" smtClean="0"/>
              <a:t>06.04.2022</a:t>
            </a:fld>
            <a:endParaRPr lang="de-DE"/>
          </a:p>
        </p:txBody>
      </p:sp>
      <p:sp>
        <p:nvSpPr>
          <p:cNvPr id="4" name="Fußzeilenplatzhalter 3">
            <a:extLst>
              <a:ext uri="{FF2B5EF4-FFF2-40B4-BE49-F238E27FC236}">
                <a16:creationId xmlns:a16="http://schemas.microsoft.com/office/drawing/2014/main" id="{C216EBBF-BEA1-4FF5-AE48-59027B7417EB}"/>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45ECF7F6-5FA8-4B60-8505-515745ACE471}"/>
              </a:ext>
            </a:extLst>
          </p:cNvPr>
          <p:cNvSpPr>
            <a:spLocks noGrp="1"/>
          </p:cNvSpPr>
          <p:nvPr>
            <p:ph type="sldNum" sz="quarter" idx="12"/>
          </p:nvPr>
        </p:nvSpPr>
        <p:spPr/>
        <p:txBody>
          <a:bodyPr/>
          <a:lstStyle/>
          <a:p>
            <a:fld id="{240E6BDA-D6E1-44CA-BF6C-7833F7FEFF0E}" type="slidenum">
              <a:rPr lang="de-DE" smtClean="0"/>
              <a:t>‹Nr.›</a:t>
            </a:fld>
            <a:endParaRPr lang="de-DE"/>
          </a:p>
        </p:txBody>
      </p:sp>
    </p:spTree>
    <p:extLst>
      <p:ext uri="{BB962C8B-B14F-4D97-AF65-F5344CB8AC3E}">
        <p14:creationId xmlns:p14="http://schemas.microsoft.com/office/powerpoint/2010/main" val="6600207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885B236A-7B2D-418A-8A65-F3DF407044F7}"/>
              </a:ext>
            </a:extLst>
          </p:cNvPr>
          <p:cNvSpPr>
            <a:spLocks noGrp="1"/>
          </p:cNvSpPr>
          <p:nvPr>
            <p:ph type="dt" sz="half" idx="10"/>
          </p:nvPr>
        </p:nvSpPr>
        <p:spPr/>
        <p:txBody>
          <a:bodyPr/>
          <a:lstStyle/>
          <a:p>
            <a:fld id="{28A60B7C-35DE-48CA-9928-E052D49BE5A4}" type="datetimeFigureOut">
              <a:rPr lang="de-DE" smtClean="0"/>
              <a:t>06.04.2022</a:t>
            </a:fld>
            <a:endParaRPr lang="de-DE"/>
          </a:p>
        </p:txBody>
      </p:sp>
      <p:sp>
        <p:nvSpPr>
          <p:cNvPr id="3" name="Fußzeilenplatzhalter 2">
            <a:extLst>
              <a:ext uri="{FF2B5EF4-FFF2-40B4-BE49-F238E27FC236}">
                <a16:creationId xmlns:a16="http://schemas.microsoft.com/office/drawing/2014/main" id="{4D394FE0-8B0C-4DB6-A440-758F58C6B5EA}"/>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a16="http://schemas.microsoft.com/office/drawing/2014/main" id="{706DD60D-41F3-4716-B0F1-37F7D4D32142}"/>
              </a:ext>
            </a:extLst>
          </p:cNvPr>
          <p:cNvSpPr>
            <a:spLocks noGrp="1"/>
          </p:cNvSpPr>
          <p:nvPr>
            <p:ph type="sldNum" sz="quarter" idx="12"/>
          </p:nvPr>
        </p:nvSpPr>
        <p:spPr/>
        <p:txBody>
          <a:bodyPr/>
          <a:lstStyle/>
          <a:p>
            <a:fld id="{240E6BDA-D6E1-44CA-BF6C-7833F7FEFF0E}" type="slidenum">
              <a:rPr lang="de-DE" smtClean="0"/>
              <a:t>‹Nr.›</a:t>
            </a:fld>
            <a:endParaRPr lang="de-DE"/>
          </a:p>
        </p:txBody>
      </p:sp>
    </p:spTree>
    <p:extLst>
      <p:ext uri="{BB962C8B-B14F-4D97-AF65-F5344CB8AC3E}">
        <p14:creationId xmlns:p14="http://schemas.microsoft.com/office/powerpoint/2010/main" val="13619159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957F41D-64B0-4C60-A057-EFE269A96C11}"/>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id="{8EE645DA-F114-4443-B1D9-72944ADC0AD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2901029F-13EE-4401-842F-41201AEC8F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5A06C0BB-302E-496D-9442-8C9B85D905F8}"/>
              </a:ext>
            </a:extLst>
          </p:cNvPr>
          <p:cNvSpPr>
            <a:spLocks noGrp="1"/>
          </p:cNvSpPr>
          <p:nvPr>
            <p:ph type="dt" sz="half" idx="10"/>
          </p:nvPr>
        </p:nvSpPr>
        <p:spPr/>
        <p:txBody>
          <a:bodyPr/>
          <a:lstStyle/>
          <a:p>
            <a:fld id="{28A60B7C-35DE-48CA-9928-E052D49BE5A4}" type="datetimeFigureOut">
              <a:rPr lang="de-DE" smtClean="0"/>
              <a:t>06.04.2022</a:t>
            </a:fld>
            <a:endParaRPr lang="de-DE"/>
          </a:p>
        </p:txBody>
      </p:sp>
      <p:sp>
        <p:nvSpPr>
          <p:cNvPr id="6" name="Fußzeilenplatzhalter 5">
            <a:extLst>
              <a:ext uri="{FF2B5EF4-FFF2-40B4-BE49-F238E27FC236}">
                <a16:creationId xmlns:a16="http://schemas.microsoft.com/office/drawing/2014/main" id="{7467658D-9AAF-48D4-9C6D-DFDD7D9F0939}"/>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FB3FAD57-5B71-4E5D-B0B2-70790465E90C}"/>
              </a:ext>
            </a:extLst>
          </p:cNvPr>
          <p:cNvSpPr>
            <a:spLocks noGrp="1"/>
          </p:cNvSpPr>
          <p:nvPr>
            <p:ph type="sldNum" sz="quarter" idx="12"/>
          </p:nvPr>
        </p:nvSpPr>
        <p:spPr/>
        <p:txBody>
          <a:bodyPr/>
          <a:lstStyle/>
          <a:p>
            <a:fld id="{240E6BDA-D6E1-44CA-BF6C-7833F7FEFF0E}" type="slidenum">
              <a:rPr lang="de-DE" smtClean="0"/>
              <a:t>‹Nr.›</a:t>
            </a:fld>
            <a:endParaRPr lang="de-DE"/>
          </a:p>
        </p:txBody>
      </p:sp>
    </p:spTree>
    <p:extLst>
      <p:ext uri="{BB962C8B-B14F-4D97-AF65-F5344CB8AC3E}">
        <p14:creationId xmlns:p14="http://schemas.microsoft.com/office/powerpoint/2010/main" val="16378799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DC9A5C7-09CD-4039-8F50-97A45927F7C0}"/>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65EA3643-3B21-4158-95B7-907C3E43FB0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DE0B519B-0025-449C-AF0D-3412BAC8F2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60A5B468-968C-443E-B638-E78C553635D4}"/>
              </a:ext>
            </a:extLst>
          </p:cNvPr>
          <p:cNvSpPr>
            <a:spLocks noGrp="1"/>
          </p:cNvSpPr>
          <p:nvPr>
            <p:ph type="dt" sz="half" idx="10"/>
          </p:nvPr>
        </p:nvSpPr>
        <p:spPr/>
        <p:txBody>
          <a:bodyPr/>
          <a:lstStyle/>
          <a:p>
            <a:fld id="{28A60B7C-35DE-48CA-9928-E052D49BE5A4}" type="datetimeFigureOut">
              <a:rPr lang="de-DE" smtClean="0"/>
              <a:t>06.04.2022</a:t>
            </a:fld>
            <a:endParaRPr lang="de-DE"/>
          </a:p>
        </p:txBody>
      </p:sp>
      <p:sp>
        <p:nvSpPr>
          <p:cNvPr id="6" name="Fußzeilenplatzhalter 5">
            <a:extLst>
              <a:ext uri="{FF2B5EF4-FFF2-40B4-BE49-F238E27FC236}">
                <a16:creationId xmlns:a16="http://schemas.microsoft.com/office/drawing/2014/main" id="{FE86F3F4-EB22-45A7-A8B1-AC65908B3FF2}"/>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5DC41BB9-475E-4DA6-B4D0-326893334C04}"/>
              </a:ext>
            </a:extLst>
          </p:cNvPr>
          <p:cNvSpPr>
            <a:spLocks noGrp="1"/>
          </p:cNvSpPr>
          <p:nvPr>
            <p:ph type="sldNum" sz="quarter" idx="12"/>
          </p:nvPr>
        </p:nvSpPr>
        <p:spPr/>
        <p:txBody>
          <a:bodyPr/>
          <a:lstStyle/>
          <a:p>
            <a:fld id="{240E6BDA-D6E1-44CA-BF6C-7833F7FEFF0E}" type="slidenum">
              <a:rPr lang="de-DE" smtClean="0"/>
              <a:t>‹Nr.›</a:t>
            </a:fld>
            <a:endParaRPr lang="de-DE"/>
          </a:p>
        </p:txBody>
      </p:sp>
    </p:spTree>
    <p:extLst>
      <p:ext uri="{BB962C8B-B14F-4D97-AF65-F5344CB8AC3E}">
        <p14:creationId xmlns:p14="http://schemas.microsoft.com/office/powerpoint/2010/main" val="4277122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021A89A6-5A04-4299-93CE-B862EC4C372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id="{DA6FAB15-8395-4861-810A-E4C446E6B1B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637C535C-A59C-4769-B30E-B369738A1F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A60B7C-35DE-48CA-9928-E052D49BE5A4}" type="datetimeFigureOut">
              <a:rPr lang="de-DE" smtClean="0"/>
              <a:t>06.04.2022</a:t>
            </a:fld>
            <a:endParaRPr lang="de-DE"/>
          </a:p>
        </p:txBody>
      </p:sp>
      <p:sp>
        <p:nvSpPr>
          <p:cNvPr id="5" name="Fußzeilenplatzhalter 4">
            <a:extLst>
              <a:ext uri="{FF2B5EF4-FFF2-40B4-BE49-F238E27FC236}">
                <a16:creationId xmlns:a16="http://schemas.microsoft.com/office/drawing/2014/main" id="{0A12C8D3-A8DC-4E74-92C2-9A5FFDB832F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a:extLst>
              <a:ext uri="{FF2B5EF4-FFF2-40B4-BE49-F238E27FC236}">
                <a16:creationId xmlns:a16="http://schemas.microsoft.com/office/drawing/2014/main" id="{F13D05D9-5BC7-4825-A1E1-9B08932458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0E6BDA-D6E1-44CA-BF6C-7833F7FEFF0E}" type="slidenum">
              <a:rPr lang="de-DE" smtClean="0"/>
              <a:t>‹Nr.›</a:t>
            </a:fld>
            <a:endParaRPr lang="de-DE"/>
          </a:p>
        </p:txBody>
      </p:sp>
    </p:spTree>
    <p:extLst>
      <p:ext uri="{BB962C8B-B14F-4D97-AF65-F5344CB8AC3E}">
        <p14:creationId xmlns:p14="http://schemas.microsoft.com/office/powerpoint/2010/main" val="18962575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emf"/><Relationship Id="rId4" Type="http://schemas.openxmlformats.org/officeDocument/2006/relationships/image" Target="../media/image3.emf"/></Relationships>
</file>

<file path=ppt/slides/_rels/slide2.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emf"/><Relationship Id="rId7" Type="http://schemas.openxmlformats.org/officeDocument/2006/relationships/image" Target="../media/image11.png"/><Relationship Id="rId2" Type="http://schemas.openxmlformats.org/officeDocument/2006/relationships/image" Target="../media/image6.emf"/><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 Id="rId9" Type="http://schemas.openxmlformats.org/officeDocument/2006/relationships/image" Target="../media/image13.png"/></Relationships>
</file>

<file path=ppt/slides/_rels/slide3.xml.rels><?xml version="1.0" encoding="UTF-8" standalone="yes"?>
<Relationships xmlns="http://schemas.openxmlformats.org/package/2006/relationships"><Relationship Id="rId8" Type="http://schemas.openxmlformats.org/officeDocument/2006/relationships/image" Target="../media/image20.emf"/><Relationship Id="rId3" Type="http://schemas.openxmlformats.org/officeDocument/2006/relationships/image" Target="../media/image15.emf"/><Relationship Id="rId7" Type="http://schemas.openxmlformats.org/officeDocument/2006/relationships/image" Target="../media/image19.emf"/><Relationship Id="rId2" Type="http://schemas.openxmlformats.org/officeDocument/2006/relationships/image" Target="../media/image14.emf"/><Relationship Id="rId1" Type="http://schemas.openxmlformats.org/officeDocument/2006/relationships/slideLayout" Target="../slideLayouts/slideLayout2.xml"/><Relationship Id="rId6" Type="http://schemas.openxmlformats.org/officeDocument/2006/relationships/image" Target="../media/image18.emf"/><Relationship Id="rId5" Type="http://schemas.openxmlformats.org/officeDocument/2006/relationships/image" Target="../media/image17.emf"/><Relationship Id="rId4" Type="http://schemas.openxmlformats.org/officeDocument/2006/relationships/image" Target="../media/image16.emf"/><Relationship Id="rId9" Type="http://schemas.openxmlformats.org/officeDocument/2006/relationships/image" Target="../media/image2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DBF88BE4-BD33-4345-B08E-DDF395C7A7B5}"/>
              </a:ext>
            </a:extLst>
          </p:cNvPr>
          <p:cNvPicPr>
            <a:picLocks noChangeAspect="1"/>
          </p:cNvPicPr>
          <p:nvPr/>
        </p:nvPicPr>
        <p:blipFill>
          <a:blip r:embed="rId2"/>
          <a:stretch>
            <a:fillRect/>
          </a:stretch>
        </p:blipFill>
        <p:spPr>
          <a:xfrm>
            <a:off x="518879" y="529917"/>
            <a:ext cx="4320000" cy="1898901"/>
          </a:xfrm>
          <a:prstGeom prst="rect">
            <a:avLst/>
          </a:prstGeom>
        </p:spPr>
      </p:pic>
      <p:pic>
        <p:nvPicPr>
          <p:cNvPr id="5" name="Grafik 4">
            <a:extLst>
              <a:ext uri="{FF2B5EF4-FFF2-40B4-BE49-F238E27FC236}">
                <a16:creationId xmlns:a16="http://schemas.microsoft.com/office/drawing/2014/main" id="{E859C7F9-7FFD-402D-83C3-05F60F4C34FC}"/>
              </a:ext>
            </a:extLst>
          </p:cNvPr>
          <p:cNvPicPr>
            <a:picLocks noChangeAspect="1"/>
          </p:cNvPicPr>
          <p:nvPr/>
        </p:nvPicPr>
        <p:blipFill>
          <a:blip r:embed="rId3"/>
          <a:stretch>
            <a:fillRect/>
          </a:stretch>
        </p:blipFill>
        <p:spPr>
          <a:xfrm>
            <a:off x="518879" y="2428818"/>
            <a:ext cx="4320000" cy="1938461"/>
          </a:xfrm>
          <a:prstGeom prst="rect">
            <a:avLst/>
          </a:prstGeom>
        </p:spPr>
      </p:pic>
      <p:pic>
        <p:nvPicPr>
          <p:cNvPr id="6" name="Grafik 5">
            <a:extLst>
              <a:ext uri="{FF2B5EF4-FFF2-40B4-BE49-F238E27FC236}">
                <a16:creationId xmlns:a16="http://schemas.microsoft.com/office/drawing/2014/main" id="{4088CBE7-BCCC-4973-B83C-350049732F46}"/>
              </a:ext>
            </a:extLst>
          </p:cNvPr>
          <p:cNvPicPr>
            <a:picLocks noChangeAspect="1"/>
          </p:cNvPicPr>
          <p:nvPr/>
        </p:nvPicPr>
        <p:blipFill>
          <a:blip r:embed="rId4"/>
          <a:stretch>
            <a:fillRect/>
          </a:stretch>
        </p:blipFill>
        <p:spPr>
          <a:xfrm>
            <a:off x="5650992" y="510488"/>
            <a:ext cx="4320000" cy="1891579"/>
          </a:xfrm>
          <a:prstGeom prst="rect">
            <a:avLst/>
          </a:prstGeom>
        </p:spPr>
      </p:pic>
      <p:pic>
        <p:nvPicPr>
          <p:cNvPr id="7" name="Grafik 6">
            <a:extLst>
              <a:ext uri="{FF2B5EF4-FFF2-40B4-BE49-F238E27FC236}">
                <a16:creationId xmlns:a16="http://schemas.microsoft.com/office/drawing/2014/main" id="{490755D6-D119-4472-8CE8-52A55B1BCE77}"/>
              </a:ext>
            </a:extLst>
          </p:cNvPr>
          <p:cNvPicPr>
            <a:picLocks noChangeAspect="1"/>
          </p:cNvPicPr>
          <p:nvPr/>
        </p:nvPicPr>
        <p:blipFill>
          <a:blip r:embed="rId5"/>
          <a:stretch>
            <a:fillRect/>
          </a:stretch>
        </p:blipFill>
        <p:spPr>
          <a:xfrm>
            <a:off x="5650992" y="2428818"/>
            <a:ext cx="4320000" cy="1907368"/>
          </a:xfrm>
          <a:prstGeom prst="rect">
            <a:avLst/>
          </a:prstGeom>
        </p:spPr>
      </p:pic>
      <p:sp>
        <p:nvSpPr>
          <p:cNvPr id="8" name="Textfeld 7">
            <a:extLst>
              <a:ext uri="{FF2B5EF4-FFF2-40B4-BE49-F238E27FC236}">
                <a16:creationId xmlns:a16="http://schemas.microsoft.com/office/drawing/2014/main" id="{6AEAD90F-AC01-4C58-9B4F-D27DCAAAF618}"/>
              </a:ext>
            </a:extLst>
          </p:cNvPr>
          <p:cNvSpPr txBox="1"/>
          <p:nvPr/>
        </p:nvSpPr>
        <p:spPr>
          <a:xfrm>
            <a:off x="5411847" y="4455934"/>
            <a:ext cx="4961624" cy="1938992"/>
          </a:xfrm>
          <a:prstGeom prst="rect">
            <a:avLst/>
          </a:prstGeom>
          <a:noFill/>
        </p:spPr>
        <p:txBody>
          <a:bodyPr wrap="square" rtlCol="0">
            <a:spAutoFit/>
          </a:bodyPr>
          <a:lstStyle/>
          <a:p>
            <a:r>
              <a:rPr lang="de-DE" sz="1200" dirty="0"/>
              <a:t>Simulation </a:t>
            </a:r>
            <a:r>
              <a:rPr lang="de-DE" sz="1200" dirty="0" err="1"/>
              <a:t>input</a:t>
            </a:r>
            <a:r>
              <a:rPr lang="de-DE" sz="1200" dirty="0"/>
              <a:t> </a:t>
            </a:r>
            <a:r>
              <a:rPr lang="de-DE" sz="1200" dirty="0" err="1"/>
              <a:t>is</a:t>
            </a:r>
            <a:r>
              <a:rPr lang="de-DE" sz="1200" dirty="0"/>
              <a:t> </a:t>
            </a:r>
            <a:r>
              <a:rPr lang="de-DE" sz="1200" dirty="0" err="1"/>
              <a:t>porosity</a:t>
            </a:r>
            <a:r>
              <a:rPr lang="de-DE" sz="1200" dirty="0"/>
              <a:t> 0.70, </a:t>
            </a:r>
            <a:r>
              <a:rPr lang="de-DE" sz="1200" dirty="0" err="1"/>
              <a:t>permeability</a:t>
            </a:r>
            <a:r>
              <a:rPr lang="de-DE" sz="1200" dirty="0"/>
              <a:t> 3.0∙10</a:t>
            </a:r>
            <a:r>
              <a:rPr lang="de-DE" sz="1200" baseline="30000" dirty="0"/>
              <a:t>−10</a:t>
            </a:r>
            <a:r>
              <a:rPr lang="de-DE" sz="1200" dirty="0"/>
              <a:t> m² in </a:t>
            </a:r>
            <a:r>
              <a:rPr lang="de-DE" sz="1200" dirty="0" err="1"/>
              <a:t>first</a:t>
            </a:r>
            <a:r>
              <a:rPr lang="de-DE" sz="1200" dirty="0"/>
              <a:t> </a:t>
            </a:r>
            <a:r>
              <a:rPr lang="de-DE" sz="1200" dirty="0" err="1"/>
              <a:t>principal</a:t>
            </a:r>
            <a:r>
              <a:rPr lang="de-DE" sz="1200" dirty="0"/>
              <a:t> </a:t>
            </a:r>
            <a:r>
              <a:rPr lang="de-DE" sz="1200" dirty="0" err="1"/>
              <a:t>direction</a:t>
            </a:r>
            <a:r>
              <a:rPr lang="de-DE" sz="1200" dirty="0"/>
              <a:t>, 30° </a:t>
            </a:r>
            <a:r>
              <a:rPr lang="de-DE" sz="1200" dirty="0" err="1"/>
              <a:t>to</a:t>
            </a:r>
            <a:r>
              <a:rPr lang="de-DE" sz="1200" dirty="0"/>
              <a:t> </a:t>
            </a:r>
            <a:r>
              <a:rPr lang="de-DE" sz="1200" dirty="0" err="1"/>
              <a:t>the</a:t>
            </a:r>
            <a:r>
              <a:rPr lang="de-DE" sz="1200" dirty="0"/>
              <a:t> horizontal and </a:t>
            </a:r>
            <a:r>
              <a:rPr lang="de-DE" sz="1200" dirty="0" err="1"/>
              <a:t>permeability</a:t>
            </a:r>
            <a:r>
              <a:rPr lang="de-DE" sz="1200" dirty="0"/>
              <a:t> 1.5∙10</a:t>
            </a:r>
            <a:r>
              <a:rPr lang="de-DE" sz="1200" baseline="30000" dirty="0"/>
              <a:t>−10</a:t>
            </a:r>
            <a:r>
              <a:rPr lang="de-DE" sz="1200" dirty="0"/>
              <a:t> m² in </a:t>
            </a:r>
            <a:r>
              <a:rPr lang="de-DE" sz="1200" dirty="0" err="1"/>
              <a:t>second</a:t>
            </a:r>
            <a:r>
              <a:rPr lang="de-DE" sz="1200" dirty="0"/>
              <a:t> </a:t>
            </a:r>
            <a:r>
              <a:rPr lang="de-DE" sz="1200" dirty="0" err="1"/>
              <a:t>principal</a:t>
            </a:r>
            <a:r>
              <a:rPr lang="de-DE" sz="1200" dirty="0"/>
              <a:t> </a:t>
            </a:r>
            <a:r>
              <a:rPr lang="de-DE" sz="1200" dirty="0" err="1"/>
              <a:t>direction</a:t>
            </a:r>
            <a:r>
              <a:rPr lang="de-DE" sz="1200" dirty="0"/>
              <a:t>. </a:t>
            </a:r>
            <a:r>
              <a:rPr lang="en-US" sz="1200" dirty="0"/>
              <a:t>An algorithm for determining the flow front position from an optical permeameter was adapted to calculate the </a:t>
            </a:r>
            <a:r>
              <a:rPr lang="en-US" sz="1200" dirty="0" err="1"/>
              <a:t>permeablity</a:t>
            </a:r>
            <a:r>
              <a:rPr lang="en-US" sz="1200" dirty="0"/>
              <a:t>: </a:t>
            </a:r>
            <a:r>
              <a:rPr lang="de-DE" sz="1200" dirty="0"/>
              <a:t>The </a:t>
            </a:r>
            <a:r>
              <a:rPr lang="de-DE" sz="1200" dirty="0" err="1"/>
              <a:t>results</a:t>
            </a:r>
            <a:r>
              <a:rPr lang="de-DE" sz="1200" dirty="0"/>
              <a:t> </a:t>
            </a:r>
            <a:r>
              <a:rPr lang="de-DE" sz="1200" dirty="0" err="1"/>
              <a:t>are</a:t>
            </a:r>
            <a:r>
              <a:rPr lang="de-DE" sz="1200" dirty="0"/>
              <a:t> 2.91∙10</a:t>
            </a:r>
            <a:r>
              <a:rPr lang="de-DE" sz="1200" baseline="30000" dirty="0"/>
              <a:t>−10</a:t>
            </a:r>
            <a:r>
              <a:rPr lang="de-DE" sz="1200" dirty="0"/>
              <a:t> m², 1.41 ∙10</a:t>
            </a:r>
            <a:r>
              <a:rPr lang="de-DE" sz="1200" baseline="30000" dirty="0"/>
              <a:t>−10</a:t>
            </a:r>
            <a:r>
              <a:rPr lang="de-DE" sz="1200" dirty="0"/>
              <a:t> m² and angle 30°</a:t>
            </a:r>
            <a:r>
              <a:rPr lang="el-GR" sz="1200" dirty="0"/>
              <a:t> </a:t>
            </a:r>
            <a:r>
              <a:rPr lang="de-DE" sz="1200" dirty="0" err="1"/>
              <a:t>for</a:t>
            </a:r>
            <a:r>
              <a:rPr lang="de-DE" sz="1200" dirty="0"/>
              <a:t> </a:t>
            </a:r>
            <a:r>
              <a:rPr lang="de-DE" sz="1200" dirty="0" err="1"/>
              <a:t>the</a:t>
            </a:r>
            <a:r>
              <a:rPr lang="de-DE" sz="1200" dirty="0"/>
              <a:t> </a:t>
            </a:r>
            <a:r>
              <a:rPr lang="de-DE" sz="1200" dirty="0" err="1"/>
              <a:t>fine</a:t>
            </a:r>
            <a:r>
              <a:rPr lang="de-DE" sz="1200" dirty="0"/>
              <a:t> </a:t>
            </a:r>
            <a:r>
              <a:rPr lang="de-DE" sz="1200" dirty="0" err="1"/>
              <a:t>mesh</a:t>
            </a:r>
            <a:r>
              <a:rPr lang="de-DE" sz="1200" dirty="0"/>
              <a:t> and 2.43 ∙10</a:t>
            </a:r>
            <a:r>
              <a:rPr lang="de-DE" sz="1200" baseline="30000" dirty="0"/>
              <a:t>−10</a:t>
            </a:r>
            <a:r>
              <a:rPr lang="de-DE" sz="1200" dirty="0"/>
              <a:t> m², 1.17 ∙10</a:t>
            </a:r>
            <a:r>
              <a:rPr lang="de-DE" sz="1200" baseline="30000" dirty="0"/>
              <a:t>−10</a:t>
            </a:r>
            <a:r>
              <a:rPr lang="de-DE" sz="1200" dirty="0"/>
              <a:t> m² and </a:t>
            </a:r>
            <a:r>
              <a:rPr lang="en-US" sz="1200" dirty="0"/>
              <a:t>29° for the coarse mesh. For the fine mesh (2198 cells for a domain with 600 × 600 mm), this reverse engineering shows very good agreement of the calculated permeability values with the values used as simulation input. For the coarse mesh (588 cells) the agreement is still acceptable.</a:t>
            </a:r>
            <a:endParaRPr lang="de-DE" sz="1200" dirty="0"/>
          </a:p>
        </p:txBody>
      </p:sp>
      <p:sp>
        <p:nvSpPr>
          <p:cNvPr id="10" name="Textfeld 9">
            <a:extLst>
              <a:ext uri="{FF2B5EF4-FFF2-40B4-BE49-F238E27FC236}">
                <a16:creationId xmlns:a16="http://schemas.microsoft.com/office/drawing/2014/main" id="{49498707-E72C-41C4-897D-9FC9EBE6E12A}"/>
              </a:ext>
            </a:extLst>
          </p:cNvPr>
          <p:cNvSpPr txBox="1"/>
          <p:nvPr/>
        </p:nvSpPr>
        <p:spPr>
          <a:xfrm>
            <a:off x="278609" y="4501008"/>
            <a:ext cx="4902992" cy="461665"/>
          </a:xfrm>
          <a:prstGeom prst="rect">
            <a:avLst/>
          </a:prstGeom>
          <a:noFill/>
        </p:spPr>
        <p:txBody>
          <a:bodyPr wrap="square" rtlCol="0">
            <a:spAutoFit/>
          </a:bodyPr>
          <a:lstStyle/>
          <a:p>
            <a:r>
              <a:rPr lang="en-US" sz="1200" dirty="0"/>
              <a:t>Flow front positions at different time instances calculated with an analytical formula, </a:t>
            </a:r>
            <a:r>
              <a:rPr lang="de-DE" sz="1200" dirty="0"/>
              <a:t>a </a:t>
            </a:r>
            <a:r>
              <a:rPr lang="de-DE" sz="1200" dirty="0" err="1"/>
              <a:t>coarse</a:t>
            </a:r>
            <a:r>
              <a:rPr lang="de-DE" sz="1200" dirty="0"/>
              <a:t> and a </a:t>
            </a:r>
            <a:r>
              <a:rPr lang="de-DE" sz="1200" dirty="0" err="1"/>
              <a:t>fine</a:t>
            </a:r>
            <a:r>
              <a:rPr lang="de-DE" sz="1200" dirty="0"/>
              <a:t> </a:t>
            </a:r>
            <a:r>
              <a:rPr lang="de-DE" sz="1200" dirty="0" err="1"/>
              <a:t>mesh</a:t>
            </a:r>
            <a:r>
              <a:rPr lang="de-DE" sz="1200" dirty="0"/>
              <a:t>:</a:t>
            </a:r>
          </a:p>
        </p:txBody>
      </p:sp>
      <p:pic>
        <p:nvPicPr>
          <p:cNvPr id="11" name="Grafik 10">
            <a:extLst>
              <a:ext uri="{FF2B5EF4-FFF2-40B4-BE49-F238E27FC236}">
                <a16:creationId xmlns:a16="http://schemas.microsoft.com/office/drawing/2014/main" id="{17A45592-5F97-458D-AEC8-82C377A7AAD8}"/>
              </a:ext>
            </a:extLst>
          </p:cNvPr>
          <p:cNvPicPr>
            <a:picLocks noChangeAspect="1"/>
          </p:cNvPicPr>
          <p:nvPr/>
        </p:nvPicPr>
        <p:blipFill>
          <a:blip r:embed="rId6"/>
          <a:stretch>
            <a:fillRect/>
          </a:stretch>
        </p:blipFill>
        <p:spPr>
          <a:xfrm>
            <a:off x="1026461" y="5000773"/>
            <a:ext cx="3304835" cy="1641327"/>
          </a:xfrm>
          <a:prstGeom prst="rect">
            <a:avLst/>
          </a:prstGeom>
        </p:spPr>
      </p:pic>
      <p:sp>
        <p:nvSpPr>
          <p:cNvPr id="12" name="Textfeld 11">
            <a:extLst>
              <a:ext uri="{FF2B5EF4-FFF2-40B4-BE49-F238E27FC236}">
                <a16:creationId xmlns:a16="http://schemas.microsoft.com/office/drawing/2014/main" id="{7CD45F1A-2A72-45B9-AD3F-31627B5F431A}"/>
              </a:ext>
            </a:extLst>
          </p:cNvPr>
          <p:cNvSpPr txBox="1"/>
          <p:nvPr/>
        </p:nvSpPr>
        <p:spPr>
          <a:xfrm>
            <a:off x="278609" y="233489"/>
            <a:ext cx="4902992" cy="276999"/>
          </a:xfrm>
          <a:prstGeom prst="rect">
            <a:avLst/>
          </a:prstGeom>
          <a:noFill/>
        </p:spPr>
        <p:txBody>
          <a:bodyPr wrap="square" rtlCol="0">
            <a:spAutoFit/>
          </a:bodyPr>
          <a:lstStyle/>
          <a:p>
            <a:r>
              <a:rPr lang="en-US" sz="1200" dirty="0"/>
              <a:t>Estimation of the radial flow front after 200 s for </a:t>
            </a:r>
            <a:r>
              <a:rPr lang="de-DE" sz="1200" dirty="0"/>
              <a:t>a </a:t>
            </a:r>
            <a:r>
              <a:rPr lang="de-DE" sz="1200" dirty="0" err="1"/>
              <a:t>coarse</a:t>
            </a:r>
            <a:r>
              <a:rPr lang="de-DE" sz="1200" dirty="0"/>
              <a:t> and a </a:t>
            </a:r>
            <a:r>
              <a:rPr lang="de-DE" sz="1200" dirty="0" err="1"/>
              <a:t>fine</a:t>
            </a:r>
            <a:r>
              <a:rPr lang="de-DE" sz="1200" dirty="0"/>
              <a:t> </a:t>
            </a:r>
            <a:r>
              <a:rPr lang="de-DE" sz="1200" dirty="0" err="1"/>
              <a:t>mesh</a:t>
            </a:r>
            <a:r>
              <a:rPr lang="de-DE" sz="1200" dirty="0"/>
              <a:t>:</a:t>
            </a:r>
          </a:p>
        </p:txBody>
      </p:sp>
      <p:sp>
        <p:nvSpPr>
          <p:cNvPr id="13" name="Textfeld 12">
            <a:extLst>
              <a:ext uri="{FF2B5EF4-FFF2-40B4-BE49-F238E27FC236}">
                <a16:creationId xmlns:a16="http://schemas.microsoft.com/office/drawing/2014/main" id="{9A895E5E-A785-4EB2-8C15-E08FEE2CF1C8}"/>
              </a:ext>
            </a:extLst>
          </p:cNvPr>
          <p:cNvSpPr txBox="1"/>
          <p:nvPr/>
        </p:nvSpPr>
        <p:spPr>
          <a:xfrm>
            <a:off x="5411847" y="245106"/>
            <a:ext cx="4961624" cy="276999"/>
          </a:xfrm>
          <a:prstGeom prst="rect">
            <a:avLst/>
          </a:prstGeom>
          <a:noFill/>
        </p:spPr>
        <p:txBody>
          <a:bodyPr wrap="square" rtlCol="0">
            <a:spAutoFit/>
          </a:bodyPr>
          <a:lstStyle/>
          <a:p>
            <a:r>
              <a:rPr lang="en-US" sz="1200" dirty="0"/>
              <a:t>Estimation of the elliptical flow front after 200 s for </a:t>
            </a:r>
            <a:r>
              <a:rPr lang="de-DE" sz="1200" dirty="0"/>
              <a:t>a </a:t>
            </a:r>
            <a:r>
              <a:rPr lang="de-DE" sz="1200" dirty="0" err="1"/>
              <a:t>coarse</a:t>
            </a:r>
            <a:r>
              <a:rPr lang="de-DE" sz="1200" dirty="0"/>
              <a:t> and a </a:t>
            </a:r>
            <a:r>
              <a:rPr lang="de-DE" sz="1200" dirty="0" err="1"/>
              <a:t>fine</a:t>
            </a:r>
            <a:r>
              <a:rPr lang="de-DE" sz="1200" dirty="0"/>
              <a:t> </a:t>
            </a:r>
            <a:r>
              <a:rPr lang="de-DE" sz="1200" dirty="0" err="1"/>
              <a:t>mesh</a:t>
            </a:r>
            <a:r>
              <a:rPr lang="de-DE" sz="1200" dirty="0"/>
              <a:t>:</a:t>
            </a:r>
          </a:p>
        </p:txBody>
      </p:sp>
      <p:sp>
        <p:nvSpPr>
          <p:cNvPr id="14" name="Textfeld 13">
            <a:extLst>
              <a:ext uri="{FF2B5EF4-FFF2-40B4-BE49-F238E27FC236}">
                <a16:creationId xmlns:a16="http://schemas.microsoft.com/office/drawing/2014/main" id="{EC04B201-0891-4D00-93A0-83806748C7E7}"/>
              </a:ext>
            </a:extLst>
          </p:cNvPr>
          <p:cNvSpPr txBox="1"/>
          <p:nvPr/>
        </p:nvSpPr>
        <p:spPr>
          <a:xfrm>
            <a:off x="278609" y="6901542"/>
            <a:ext cx="4902992" cy="830997"/>
          </a:xfrm>
          <a:prstGeom prst="rect">
            <a:avLst/>
          </a:prstGeom>
          <a:noFill/>
        </p:spPr>
        <p:txBody>
          <a:bodyPr wrap="square" rtlCol="0">
            <a:spAutoFit/>
          </a:bodyPr>
          <a:lstStyle/>
          <a:p>
            <a:r>
              <a:rPr lang="en-US" sz="1200" dirty="0"/>
              <a:t>The values for the fine mesh agree well with the results from the analytical formula. The values for the coarse mesh show an error of ≤ 15% which decreases significantly in the course of time but the shape is no smooth circle.</a:t>
            </a:r>
            <a:endParaRPr lang="de-DE" sz="1200" dirty="0"/>
          </a:p>
        </p:txBody>
      </p:sp>
      <p:sp>
        <p:nvSpPr>
          <p:cNvPr id="15" name="Rechteck 14">
            <a:extLst>
              <a:ext uri="{FF2B5EF4-FFF2-40B4-BE49-F238E27FC236}">
                <a16:creationId xmlns:a16="http://schemas.microsoft.com/office/drawing/2014/main" id="{6EA8B214-CFBE-4167-92B9-67630289C00D}"/>
              </a:ext>
            </a:extLst>
          </p:cNvPr>
          <p:cNvSpPr/>
          <p:nvPr/>
        </p:nvSpPr>
        <p:spPr>
          <a:xfrm>
            <a:off x="231549" y="170777"/>
            <a:ext cx="5094013" cy="766512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 name="Rechteck 15">
            <a:extLst>
              <a:ext uri="{FF2B5EF4-FFF2-40B4-BE49-F238E27FC236}">
                <a16:creationId xmlns:a16="http://schemas.microsoft.com/office/drawing/2014/main" id="{494FFB4F-BF57-41F5-A51E-9A23316B23D4}"/>
              </a:ext>
            </a:extLst>
          </p:cNvPr>
          <p:cNvSpPr/>
          <p:nvPr/>
        </p:nvSpPr>
        <p:spPr>
          <a:xfrm>
            <a:off x="5325562" y="170777"/>
            <a:ext cx="5094013" cy="7665123"/>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4298541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C4D1D990-AFCE-43CD-81FA-1F08AFB7AF90}"/>
              </a:ext>
            </a:extLst>
          </p:cNvPr>
          <p:cNvPicPr>
            <a:picLocks noChangeAspect="1"/>
          </p:cNvPicPr>
          <p:nvPr/>
        </p:nvPicPr>
        <p:blipFill>
          <a:blip r:embed="rId2"/>
          <a:stretch>
            <a:fillRect/>
          </a:stretch>
        </p:blipFill>
        <p:spPr>
          <a:xfrm>
            <a:off x="1527538" y="635721"/>
            <a:ext cx="4320000" cy="3661776"/>
          </a:xfrm>
          <a:prstGeom prst="rect">
            <a:avLst/>
          </a:prstGeom>
        </p:spPr>
      </p:pic>
      <p:pic>
        <p:nvPicPr>
          <p:cNvPr id="5" name="Grafik 4">
            <a:extLst>
              <a:ext uri="{FF2B5EF4-FFF2-40B4-BE49-F238E27FC236}">
                <a16:creationId xmlns:a16="http://schemas.microsoft.com/office/drawing/2014/main" id="{70B31DD0-8B77-4B31-85F4-7A6BA7E81859}"/>
              </a:ext>
            </a:extLst>
          </p:cNvPr>
          <p:cNvPicPr>
            <a:picLocks noChangeAspect="1"/>
          </p:cNvPicPr>
          <p:nvPr/>
        </p:nvPicPr>
        <p:blipFill>
          <a:blip r:embed="rId3"/>
          <a:stretch>
            <a:fillRect/>
          </a:stretch>
        </p:blipFill>
        <p:spPr>
          <a:xfrm>
            <a:off x="6546570" y="641090"/>
            <a:ext cx="4320000" cy="3721371"/>
          </a:xfrm>
          <a:prstGeom prst="rect">
            <a:avLst/>
          </a:prstGeom>
        </p:spPr>
      </p:pic>
      <p:sp>
        <p:nvSpPr>
          <p:cNvPr id="6" name="Textfeld 5">
            <a:extLst>
              <a:ext uri="{FF2B5EF4-FFF2-40B4-BE49-F238E27FC236}">
                <a16:creationId xmlns:a16="http://schemas.microsoft.com/office/drawing/2014/main" id="{A937D3A4-3035-44FF-BD1A-245882409845}"/>
              </a:ext>
            </a:extLst>
          </p:cNvPr>
          <p:cNvSpPr txBox="1"/>
          <p:nvPr/>
        </p:nvSpPr>
        <p:spPr>
          <a:xfrm>
            <a:off x="1140530" y="4690960"/>
            <a:ext cx="10188027" cy="646331"/>
          </a:xfrm>
          <a:prstGeom prst="rect">
            <a:avLst/>
          </a:prstGeom>
          <a:noFill/>
        </p:spPr>
        <p:txBody>
          <a:bodyPr wrap="square" rtlCol="0">
            <a:spAutoFit/>
          </a:bodyPr>
          <a:lstStyle/>
          <a:p>
            <a:r>
              <a:rPr lang="en-US" sz="1200" dirty="0"/>
              <a:t>The results for the new simulation tool with the fine mesh are in good agreement with the ANSYS Fluent results for both filling pattern and filling time. </a:t>
            </a:r>
            <a:r>
              <a:rPr lang="en-US" sz="1200" dirty="0" err="1"/>
              <a:t>myRTM</a:t>
            </a:r>
            <a:r>
              <a:rPr lang="en-US" sz="1200" dirty="0"/>
              <a:t> shows similar filling patterns for same filling degrees as the new simulation tool with the coarse mesh. This comparison shows that a coarse mesh can be used for filling simulations where only the flow front propagation is investigated, if the filling time is important a mesh refinement study must be performed.</a:t>
            </a:r>
            <a:endParaRPr lang="de-DE" sz="1200" dirty="0"/>
          </a:p>
        </p:txBody>
      </p:sp>
      <p:sp>
        <p:nvSpPr>
          <p:cNvPr id="7" name="Textfeld 6">
            <a:extLst>
              <a:ext uri="{FF2B5EF4-FFF2-40B4-BE49-F238E27FC236}">
                <a16:creationId xmlns:a16="http://schemas.microsoft.com/office/drawing/2014/main" id="{DAFC359E-7AD4-4A62-9AAE-E0F3EE1B4E45}"/>
              </a:ext>
            </a:extLst>
          </p:cNvPr>
          <p:cNvSpPr txBox="1"/>
          <p:nvPr/>
        </p:nvSpPr>
        <p:spPr>
          <a:xfrm>
            <a:off x="2604387" y="280961"/>
            <a:ext cx="1762085" cy="276999"/>
          </a:xfrm>
          <a:prstGeom prst="rect">
            <a:avLst/>
          </a:prstGeom>
          <a:noFill/>
        </p:spPr>
        <p:txBody>
          <a:bodyPr wrap="none" rtlCol="0">
            <a:spAutoFit/>
          </a:bodyPr>
          <a:lstStyle/>
          <a:p>
            <a:r>
              <a:rPr lang="de-DE" sz="1200" dirty="0" err="1"/>
              <a:t>RTMsim</a:t>
            </a:r>
            <a:r>
              <a:rPr lang="de-DE" sz="1200" dirty="0"/>
              <a:t> vs. ANSYS </a:t>
            </a:r>
            <a:r>
              <a:rPr lang="de-DE" sz="1200" dirty="0" err="1"/>
              <a:t>Fluent</a:t>
            </a:r>
            <a:endParaRPr lang="de-DE" sz="1200" dirty="0"/>
          </a:p>
        </p:txBody>
      </p:sp>
      <p:sp>
        <p:nvSpPr>
          <p:cNvPr id="8" name="Textfeld 7">
            <a:extLst>
              <a:ext uri="{FF2B5EF4-FFF2-40B4-BE49-F238E27FC236}">
                <a16:creationId xmlns:a16="http://schemas.microsoft.com/office/drawing/2014/main" id="{35EDDD3F-2D51-4A54-A8CB-1DC120B81650}"/>
              </a:ext>
            </a:extLst>
          </p:cNvPr>
          <p:cNvSpPr txBox="1"/>
          <p:nvPr/>
        </p:nvSpPr>
        <p:spPr>
          <a:xfrm>
            <a:off x="8001954" y="283644"/>
            <a:ext cx="1409232" cy="276999"/>
          </a:xfrm>
          <a:prstGeom prst="rect">
            <a:avLst/>
          </a:prstGeom>
          <a:noFill/>
        </p:spPr>
        <p:txBody>
          <a:bodyPr wrap="none" rtlCol="0">
            <a:spAutoFit/>
          </a:bodyPr>
          <a:lstStyle/>
          <a:p>
            <a:r>
              <a:rPr lang="de-DE" sz="1200" dirty="0" err="1"/>
              <a:t>RTMsim</a:t>
            </a:r>
            <a:r>
              <a:rPr lang="de-DE" sz="1200" dirty="0"/>
              <a:t> vs. </a:t>
            </a:r>
            <a:r>
              <a:rPr lang="de-DE" sz="1200" dirty="0" err="1"/>
              <a:t>myRTM</a:t>
            </a:r>
            <a:endParaRPr lang="de-DE" sz="1200" dirty="0"/>
          </a:p>
        </p:txBody>
      </p:sp>
      <p:sp>
        <p:nvSpPr>
          <p:cNvPr id="9" name="Rechteck 8">
            <a:extLst>
              <a:ext uri="{FF2B5EF4-FFF2-40B4-BE49-F238E27FC236}">
                <a16:creationId xmlns:a16="http://schemas.microsoft.com/office/drawing/2014/main" id="{2CBEB9A3-F834-4917-B30E-344E5D3141E1}"/>
              </a:ext>
            </a:extLst>
          </p:cNvPr>
          <p:cNvSpPr/>
          <p:nvPr/>
        </p:nvSpPr>
        <p:spPr>
          <a:xfrm>
            <a:off x="1140532" y="203200"/>
            <a:ext cx="5094013" cy="4442691"/>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Rechteck 9">
            <a:extLst>
              <a:ext uri="{FF2B5EF4-FFF2-40B4-BE49-F238E27FC236}">
                <a16:creationId xmlns:a16="http://schemas.microsoft.com/office/drawing/2014/main" id="{1537BD11-B045-4096-A538-CAC347F5746C}"/>
              </a:ext>
            </a:extLst>
          </p:cNvPr>
          <p:cNvSpPr/>
          <p:nvPr/>
        </p:nvSpPr>
        <p:spPr>
          <a:xfrm>
            <a:off x="6234545" y="203199"/>
            <a:ext cx="5094013" cy="4442691"/>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 name="Rechteck 10">
            <a:extLst>
              <a:ext uri="{FF2B5EF4-FFF2-40B4-BE49-F238E27FC236}">
                <a16:creationId xmlns:a16="http://schemas.microsoft.com/office/drawing/2014/main" id="{FC4B4B0F-34C9-48BE-9D8C-46DBF9C7363E}"/>
              </a:ext>
            </a:extLst>
          </p:cNvPr>
          <p:cNvSpPr/>
          <p:nvPr/>
        </p:nvSpPr>
        <p:spPr>
          <a:xfrm>
            <a:off x="1140531" y="4645890"/>
            <a:ext cx="10188027" cy="796122"/>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3" name="Grafik 2">
            <a:extLst>
              <a:ext uri="{FF2B5EF4-FFF2-40B4-BE49-F238E27FC236}">
                <a16:creationId xmlns:a16="http://schemas.microsoft.com/office/drawing/2014/main" id="{3CCB7E51-2DC6-426D-993F-5BFF0CFB6A07}"/>
              </a:ext>
            </a:extLst>
          </p:cNvPr>
          <p:cNvPicPr>
            <a:picLocks noChangeAspect="1"/>
          </p:cNvPicPr>
          <p:nvPr/>
        </p:nvPicPr>
        <p:blipFill>
          <a:blip r:embed="rId4"/>
          <a:stretch>
            <a:fillRect/>
          </a:stretch>
        </p:blipFill>
        <p:spPr>
          <a:xfrm>
            <a:off x="9246661" y="960148"/>
            <a:ext cx="773010" cy="1715940"/>
          </a:xfrm>
          <a:prstGeom prst="rect">
            <a:avLst/>
          </a:prstGeom>
        </p:spPr>
      </p:pic>
      <p:pic>
        <p:nvPicPr>
          <p:cNvPr id="12" name="Grafik 11">
            <a:extLst>
              <a:ext uri="{FF2B5EF4-FFF2-40B4-BE49-F238E27FC236}">
                <a16:creationId xmlns:a16="http://schemas.microsoft.com/office/drawing/2014/main" id="{13573D19-0004-4381-AB2C-84199FEE2578}"/>
              </a:ext>
            </a:extLst>
          </p:cNvPr>
          <p:cNvPicPr>
            <a:picLocks noChangeAspect="1"/>
          </p:cNvPicPr>
          <p:nvPr/>
        </p:nvPicPr>
        <p:blipFill>
          <a:blip r:embed="rId5"/>
          <a:stretch>
            <a:fillRect/>
          </a:stretch>
        </p:blipFill>
        <p:spPr>
          <a:xfrm>
            <a:off x="6413866" y="976926"/>
            <a:ext cx="989889" cy="1766273"/>
          </a:xfrm>
          <a:prstGeom prst="rect">
            <a:avLst/>
          </a:prstGeom>
        </p:spPr>
      </p:pic>
      <p:pic>
        <p:nvPicPr>
          <p:cNvPr id="13" name="Grafik 12">
            <a:extLst>
              <a:ext uri="{FF2B5EF4-FFF2-40B4-BE49-F238E27FC236}">
                <a16:creationId xmlns:a16="http://schemas.microsoft.com/office/drawing/2014/main" id="{5DFC286B-C6EB-4269-9646-666D40B61DB8}"/>
              </a:ext>
            </a:extLst>
          </p:cNvPr>
          <p:cNvPicPr>
            <a:picLocks noChangeAspect="1"/>
          </p:cNvPicPr>
          <p:nvPr/>
        </p:nvPicPr>
        <p:blipFill>
          <a:blip r:embed="rId6"/>
          <a:stretch>
            <a:fillRect/>
          </a:stretch>
        </p:blipFill>
        <p:spPr>
          <a:xfrm>
            <a:off x="9246661" y="2743201"/>
            <a:ext cx="866908" cy="1664330"/>
          </a:xfrm>
          <a:prstGeom prst="rect">
            <a:avLst/>
          </a:prstGeom>
        </p:spPr>
      </p:pic>
      <p:pic>
        <p:nvPicPr>
          <p:cNvPr id="14" name="Grafik 13">
            <a:extLst>
              <a:ext uri="{FF2B5EF4-FFF2-40B4-BE49-F238E27FC236}">
                <a16:creationId xmlns:a16="http://schemas.microsoft.com/office/drawing/2014/main" id="{41599F38-4BA1-4694-AC07-D8E440DFCF9B}"/>
              </a:ext>
            </a:extLst>
          </p:cNvPr>
          <p:cNvPicPr>
            <a:picLocks noChangeAspect="1"/>
          </p:cNvPicPr>
          <p:nvPr/>
        </p:nvPicPr>
        <p:blipFill>
          <a:blip r:embed="rId7"/>
          <a:stretch>
            <a:fillRect/>
          </a:stretch>
        </p:blipFill>
        <p:spPr>
          <a:xfrm>
            <a:off x="4228051" y="2688242"/>
            <a:ext cx="992405" cy="1674219"/>
          </a:xfrm>
          <a:prstGeom prst="rect">
            <a:avLst/>
          </a:prstGeom>
        </p:spPr>
      </p:pic>
      <p:pic>
        <p:nvPicPr>
          <p:cNvPr id="17" name="Grafik 16">
            <a:extLst>
              <a:ext uri="{FF2B5EF4-FFF2-40B4-BE49-F238E27FC236}">
                <a16:creationId xmlns:a16="http://schemas.microsoft.com/office/drawing/2014/main" id="{DE82DBEE-1B1B-4C8F-A268-4B2247E2D62B}"/>
              </a:ext>
            </a:extLst>
          </p:cNvPr>
          <p:cNvPicPr>
            <a:picLocks noChangeAspect="1"/>
          </p:cNvPicPr>
          <p:nvPr/>
        </p:nvPicPr>
        <p:blipFill>
          <a:blip r:embed="rId8"/>
          <a:stretch>
            <a:fillRect/>
          </a:stretch>
        </p:blipFill>
        <p:spPr>
          <a:xfrm>
            <a:off x="4122765" y="960148"/>
            <a:ext cx="896390" cy="1766273"/>
          </a:xfrm>
          <a:prstGeom prst="rect">
            <a:avLst/>
          </a:prstGeom>
        </p:spPr>
      </p:pic>
      <p:pic>
        <p:nvPicPr>
          <p:cNvPr id="18" name="Grafik 17">
            <a:extLst>
              <a:ext uri="{FF2B5EF4-FFF2-40B4-BE49-F238E27FC236}">
                <a16:creationId xmlns:a16="http://schemas.microsoft.com/office/drawing/2014/main" id="{20143F01-02B2-4622-AAE0-89DBA9AEDD71}"/>
              </a:ext>
            </a:extLst>
          </p:cNvPr>
          <p:cNvPicPr>
            <a:picLocks noChangeAspect="1"/>
          </p:cNvPicPr>
          <p:nvPr/>
        </p:nvPicPr>
        <p:blipFill>
          <a:blip r:embed="rId9"/>
          <a:stretch>
            <a:fillRect/>
          </a:stretch>
        </p:blipFill>
        <p:spPr>
          <a:xfrm>
            <a:off x="1502837" y="943370"/>
            <a:ext cx="891526" cy="1783051"/>
          </a:xfrm>
          <a:prstGeom prst="rect">
            <a:avLst/>
          </a:prstGeom>
        </p:spPr>
      </p:pic>
    </p:spTree>
    <p:extLst>
      <p:ext uri="{BB962C8B-B14F-4D97-AF65-F5344CB8AC3E}">
        <p14:creationId xmlns:p14="http://schemas.microsoft.com/office/powerpoint/2010/main" val="29618989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13A6EA10-889C-4167-8B27-780060DB4158}"/>
              </a:ext>
            </a:extLst>
          </p:cNvPr>
          <p:cNvPicPr>
            <a:picLocks noChangeAspect="1"/>
          </p:cNvPicPr>
          <p:nvPr/>
        </p:nvPicPr>
        <p:blipFill>
          <a:blip r:embed="rId2"/>
          <a:stretch>
            <a:fillRect/>
          </a:stretch>
        </p:blipFill>
        <p:spPr>
          <a:xfrm>
            <a:off x="658635" y="586402"/>
            <a:ext cx="2663406" cy="1990509"/>
          </a:xfrm>
          <a:prstGeom prst="rect">
            <a:avLst/>
          </a:prstGeom>
        </p:spPr>
      </p:pic>
      <p:pic>
        <p:nvPicPr>
          <p:cNvPr id="6" name="Grafik 5">
            <a:extLst>
              <a:ext uri="{FF2B5EF4-FFF2-40B4-BE49-F238E27FC236}">
                <a16:creationId xmlns:a16="http://schemas.microsoft.com/office/drawing/2014/main" id="{5464055A-5558-4D11-86FC-6F03A0E2C864}"/>
              </a:ext>
            </a:extLst>
          </p:cNvPr>
          <p:cNvPicPr>
            <a:picLocks noChangeAspect="1"/>
          </p:cNvPicPr>
          <p:nvPr/>
        </p:nvPicPr>
        <p:blipFill>
          <a:blip r:embed="rId3"/>
          <a:stretch>
            <a:fillRect/>
          </a:stretch>
        </p:blipFill>
        <p:spPr>
          <a:xfrm>
            <a:off x="887934" y="821294"/>
            <a:ext cx="4868214" cy="3638282"/>
          </a:xfrm>
          <a:prstGeom prst="rect">
            <a:avLst/>
          </a:prstGeom>
        </p:spPr>
      </p:pic>
      <p:pic>
        <p:nvPicPr>
          <p:cNvPr id="7" name="Grafik 6">
            <a:extLst>
              <a:ext uri="{FF2B5EF4-FFF2-40B4-BE49-F238E27FC236}">
                <a16:creationId xmlns:a16="http://schemas.microsoft.com/office/drawing/2014/main" id="{F341A214-1F49-4C9F-A120-8AAFE245BE80}"/>
              </a:ext>
            </a:extLst>
          </p:cNvPr>
          <p:cNvPicPr>
            <a:picLocks noChangeAspect="1"/>
          </p:cNvPicPr>
          <p:nvPr/>
        </p:nvPicPr>
        <p:blipFill>
          <a:blip r:embed="rId4"/>
          <a:stretch>
            <a:fillRect/>
          </a:stretch>
        </p:blipFill>
        <p:spPr>
          <a:xfrm>
            <a:off x="1990338" y="1425301"/>
            <a:ext cx="4868214" cy="3638282"/>
          </a:xfrm>
          <a:prstGeom prst="rect">
            <a:avLst/>
          </a:prstGeom>
        </p:spPr>
      </p:pic>
      <p:pic>
        <p:nvPicPr>
          <p:cNvPr id="8" name="Grafik 7">
            <a:extLst>
              <a:ext uri="{FF2B5EF4-FFF2-40B4-BE49-F238E27FC236}">
                <a16:creationId xmlns:a16="http://schemas.microsoft.com/office/drawing/2014/main" id="{0583FC96-0745-4E9D-B1FB-CF2104795968}"/>
              </a:ext>
            </a:extLst>
          </p:cNvPr>
          <p:cNvPicPr>
            <a:picLocks noChangeAspect="1"/>
          </p:cNvPicPr>
          <p:nvPr/>
        </p:nvPicPr>
        <p:blipFill>
          <a:blip r:embed="rId5"/>
          <a:stretch>
            <a:fillRect/>
          </a:stretch>
        </p:blipFill>
        <p:spPr>
          <a:xfrm>
            <a:off x="2772660" y="2029308"/>
            <a:ext cx="4868214" cy="3638282"/>
          </a:xfrm>
          <a:prstGeom prst="rect">
            <a:avLst/>
          </a:prstGeom>
        </p:spPr>
      </p:pic>
      <p:pic>
        <p:nvPicPr>
          <p:cNvPr id="9" name="Grafik 8">
            <a:extLst>
              <a:ext uri="{FF2B5EF4-FFF2-40B4-BE49-F238E27FC236}">
                <a16:creationId xmlns:a16="http://schemas.microsoft.com/office/drawing/2014/main" id="{93A0043B-FAA7-4067-9611-294D855CA4B9}"/>
              </a:ext>
            </a:extLst>
          </p:cNvPr>
          <p:cNvPicPr>
            <a:picLocks noChangeAspect="1"/>
          </p:cNvPicPr>
          <p:nvPr/>
        </p:nvPicPr>
        <p:blipFill>
          <a:blip r:embed="rId6"/>
          <a:stretch>
            <a:fillRect/>
          </a:stretch>
        </p:blipFill>
        <p:spPr>
          <a:xfrm>
            <a:off x="3322041" y="2664773"/>
            <a:ext cx="4868214" cy="3638282"/>
          </a:xfrm>
          <a:prstGeom prst="rect">
            <a:avLst/>
          </a:prstGeom>
        </p:spPr>
      </p:pic>
      <p:pic>
        <p:nvPicPr>
          <p:cNvPr id="10" name="Grafik 9">
            <a:extLst>
              <a:ext uri="{FF2B5EF4-FFF2-40B4-BE49-F238E27FC236}">
                <a16:creationId xmlns:a16="http://schemas.microsoft.com/office/drawing/2014/main" id="{0402F45E-6C33-4CF4-A6E6-4AF575041BDF}"/>
              </a:ext>
            </a:extLst>
          </p:cNvPr>
          <p:cNvPicPr>
            <a:picLocks noChangeAspect="1"/>
          </p:cNvPicPr>
          <p:nvPr/>
        </p:nvPicPr>
        <p:blipFill>
          <a:blip r:embed="rId7"/>
          <a:stretch>
            <a:fillRect/>
          </a:stretch>
        </p:blipFill>
        <p:spPr>
          <a:xfrm>
            <a:off x="3955508" y="3429000"/>
            <a:ext cx="4868214" cy="3638282"/>
          </a:xfrm>
          <a:prstGeom prst="rect">
            <a:avLst/>
          </a:prstGeom>
        </p:spPr>
      </p:pic>
      <p:pic>
        <p:nvPicPr>
          <p:cNvPr id="11" name="Grafik 10">
            <a:extLst>
              <a:ext uri="{FF2B5EF4-FFF2-40B4-BE49-F238E27FC236}">
                <a16:creationId xmlns:a16="http://schemas.microsoft.com/office/drawing/2014/main" id="{A24E4083-618F-4880-AF92-024F62E56DA5}"/>
              </a:ext>
            </a:extLst>
          </p:cNvPr>
          <p:cNvPicPr>
            <a:picLocks noChangeAspect="1"/>
          </p:cNvPicPr>
          <p:nvPr/>
        </p:nvPicPr>
        <p:blipFill>
          <a:blip r:embed="rId8"/>
          <a:stretch>
            <a:fillRect/>
          </a:stretch>
        </p:blipFill>
        <p:spPr>
          <a:xfrm>
            <a:off x="4551126" y="4166182"/>
            <a:ext cx="4868214" cy="3638282"/>
          </a:xfrm>
          <a:prstGeom prst="rect">
            <a:avLst/>
          </a:prstGeom>
        </p:spPr>
      </p:pic>
      <p:pic>
        <p:nvPicPr>
          <p:cNvPr id="12" name="Grafik 11">
            <a:extLst>
              <a:ext uri="{FF2B5EF4-FFF2-40B4-BE49-F238E27FC236}">
                <a16:creationId xmlns:a16="http://schemas.microsoft.com/office/drawing/2014/main" id="{27E6E172-E1B6-416A-AA41-BBE944F23A0E}"/>
              </a:ext>
            </a:extLst>
          </p:cNvPr>
          <p:cNvPicPr>
            <a:picLocks noChangeAspect="1"/>
          </p:cNvPicPr>
          <p:nvPr/>
        </p:nvPicPr>
        <p:blipFill>
          <a:blip r:embed="rId9"/>
          <a:stretch>
            <a:fillRect/>
          </a:stretch>
        </p:blipFill>
        <p:spPr>
          <a:xfrm>
            <a:off x="5387228" y="4694468"/>
            <a:ext cx="4868214" cy="3638282"/>
          </a:xfrm>
          <a:prstGeom prst="rect">
            <a:avLst/>
          </a:prstGeom>
        </p:spPr>
      </p:pic>
    </p:spTree>
    <p:extLst>
      <p:ext uri="{BB962C8B-B14F-4D97-AF65-F5344CB8AC3E}">
        <p14:creationId xmlns:p14="http://schemas.microsoft.com/office/powerpoint/2010/main" val="1376426330"/>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342</Words>
  <Application>Microsoft Office PowerPoint</Application>
  <PresentationFormat>Breitbild</PresentationFormat>
  <Paragraphs>8</Paragraphs>
  <Slides>3</Slides>
  <Notes>0</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3</vt:i4>
      </vt:variant>
    </vt:vector>
  </HeadingPairs>
  <TitlesOfParts>
    <vt:vector size="7" baseType="lpstr">
      <vt:lpstr>Arial</vt:lpstr>
      <vt:lpstr>Calibri</vt:lpstr>
      <vt:lpstr>Calibri Light</vt:lpstr>
      <vt:lpstr>Office</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Obertscheider Christof</dc:creator>
  <cp:lastModifiedBy>Obertscheider Christof</cp:lastModifiedBy>
  <cp:revision>9</cp:revision>
  <dcterms:created xsi:type="dcterms:W3CDTF">2022-04-01T07:26:00Z</dcterms:created>
  <dcterms:modified xsi:type="dcterms:W3CDTF">2022-04-06T07:38:28Z</dcterms:modified>
</cp:coreProperties>
</file>

<file path=docProps/thumbnail.jpeg>
</file>